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21"/>
  </p:notesMasterIdLst>
  <p:sldIdLst>
    <p:sldId id="257" r:id="rId2"/>
    <p:sldId id="258" r:id="rId3"/>
    <p:sldId id="269" r:id="rId4"/>
    <p:sldId id="271" r:id="rId5"/>
    <p:sldId id="272" r:id="rId6"/>
    <p:sldId id="273" r:id="rId7"/>
    <p:sldId id="274" r:id="rId8"/>
    <p:sldId id="275" r:id="rId9"/>
    <p:sldId id="259" r:id="rId10"/>
    <p:sldId id="260" r:id="rId11"/>
    <p:sldId id="261" r:id="rId12"/>
    <p:sldId id="262" r:id="rId13"/>
    <p:sldId id="264" r:id="rId14"/>
    <p:sldId id="265" r:id="rId15"/>
    <p:sldId id="267" r:id="rId16"/>
    <p:sldId id="268" r:id="rId17"/>
    <p:sldId id="270" r:id="rId18"/>
    <p:sldId id="276" r:id="rId19"/>
    <p:sldId id="263" r:id="rId2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719" autoAdjust="0"/>
    <p:restoredTop sz="94660"/>
  </p:normalViewPr>
  <p:slideViewPr>
    <p:cSldViewPr>
      <p:cViewPr varScale="1">
        <p:scale>
          <a:sx n="81" d="100"/>
          <a:sy n="81" d="100"/>
        </p:scale>
        <p:origin x="739" y="4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9677FF6-25C5-4E2A-A6EF-4EEE44AF28C9}" type="datetimeFigureOut">
              <a:rPr lang="en-GB" smtClean="0"/>
              <a:pPr/>
              <a:t>23/05/2020</a:t>
            </a:fld>
            <a:endParaRPr lang="en-GB"/>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38751EE-18FC-47E5-9AE3-C3E0BF01B73C}" type="slidenum">
              <a:rPr lang="en-GB" smtClean="0"/>
              <a:pPr/>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GB" dirty="0"/>
              <a:t>Discuss –</a:t>
            </a:r>
            <a:r>
              <a:rPr lang="en-GB" baseline="0" dirty="0"/>
              <a:t> link to media, globalisation etc.  Watch clips then discuss further.</a:t>
            </a:r>
            <a:endParaRPr lang="en-GB" dirty="0"/>
          </a:p>
        </p:txBody>
      </p:sp>
      <p:sp>
        <p:nvSpPr>
          <p:cNvPr id="4" name="Slide Number Placeholder 3"/>
          <p:cNvSpPr>
            <a:spLocks noGrp="1"/>
          </p:cNvSpPr>
          <p:nvPr>
            <p:ph type="sldNum" sz="quarter" idx="10"/>
          </p:nvPr>
        </p:nvSpPr>
        <p:spPr/>
        <p:txBody>
          <a:bodyPr/>
          <a:lstStyle/>
          <a:p>
            <a:fld id="{64F0B77F-0A47-4F70-8C1E-59CDE6C8B0A0}" type="slidenum">
              <a:rPr lang="en-GB" smtClean="0">
                <a:solidFill>
                  <a:prstClr val="black"/>
                </a:solidFill>
              </a:rPr>
              <a:pPr/>
              <a:t>1</a:t>
            </a:fld>
            <a:endParaRPr lang="en-GB">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8751EE-18FC-47E5-9AE3-C3E0BF01B73C}" type="slidenum">
              <a:rPr lang="en-GB" smtClean="0"/>
              <a:pPr/>
              <a:t>3</a:t>
            </a:fld>
            <a:endParaRPr lang="en-GB"/>
          </a:p>
        </p:txBody>
      </p:sp>
    </p:spTree>
    <p:extLst>
      <p:ext uri="{BB962C8B-B14F-4D97-AF65-F5344CB8AC3E}">
        <p14:creationId xmlns:p14="http://schemas.microsoft.com/office/powerpoint/2010/main" val="37105174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Explain that these ideas will help lead to evaluation and can, in many ways, be applied to any texts.  As you run through the following slides, keep highlighting the evaluative aspects</a:t>
            </a:r>
            <a:endParaRPr lang="en-GB" dirty="0"/>
          </a:p>
        </p:txBody>
      </p:sp>
      <p:sp>
        <p:nvSpPr>
          <p:cNvPr id="4" name="Slide Number Placeholder 3"/>
          <p:cNvSpPr>
            <a:spLocks noGrp="1"/>
          </p:cNvSpPr>
          <p:nvPr>
            <p:ph type="sldNum" sz="quarter" idx="5"/>
          </p:nvPr>
        </p:nvSpPr>
        <p:spPr/>
        <p:txBody>
          <a:bodyPr/>
          <a:lstStyle/>
          <a:p>
            <a:fld id="{338751EE-18FC-47E5-9AE3-C3E0BF01B73C}" type="slidenum">
              <a:rPr lang="en-GB" smtClean="0"/>
              <a:pPr/>
              <a:t>4</a:t>
            </a:fld>
            <a:endParaRPr lang="en-GB"/>
          </a:p>
        </p:txBody>
      </p:sp>
    </p:spTree>
    <p:extLst>
      <p:ext uri="{BB962C8B-B14F-4D97-AF65-F5344CB8AC3E}">
        <p14:creationId xmlns:p14="http://schemas.microsoft.com/office/powerpoint/2010/main" val="56708644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Cultural capital – remind students of the war.  Ask to make connections to set texts.</a:t>
            </a:r>
            <a:endParaRPr lang="en-GB" dirty="0"/>
          </a:p>
        </p:txBody>
      </p:sp>
      <p:sp>
        <p:nvSpPr>
          <p:cNvPr id="4" name="Slide Number Placeholder 3"/>
          <p:cNvSpPr>
            <a:spLocks noGrp="1"/>
          </p:cNvSpPr>
          <p:nvPr>
            <p:ph type="sldNum" sz="quarter" idx="5"/>
          </p:nvPr>
        </p:nvSpPr>
        <p:spPr/>
        <p:txBody>
          <a:bodyPr/>
          <a:lstStyle/>
          <a:p>
            <a:fld id="{338751EE-18FC-47E5-9AE3-C3E0BF01B73C}" type="slidenum">
              <a:rPr lang="en-GB" smtClean="0"/>
              <a:pPr/>
              <a:t>9</a:t>
            </a:fld>
            <a:endParaRPr lang="en-GB"/>
          </a:p>
        </p:txBody>
      </p:sp>
    </p:spTree>
    <p:extLst>
      <p:ext uri="{BB962C8B-B14F-4D97-AF65-F5344CB8AC3E}">
        <p14:creationId xmlns:p14="http://schemas.microsoft.com/office/powerpoint/2010/main" val="340517453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Discuss Brooker’s evaluation of the adverts</a:t>
            </a:r>
            <a:r>
              <a:rPr lang="en-US"/>
              <a:t>.  </a:t>
            </a:r>
            <a:endParaRPr lang="en-GB" dirty="0"/>
          </a:p>
        </p:txBody>
      </p:sp>
      <p:sp>
        <p:nvSpPr>
          <p:cNvPr id="4" name="Slide Number Placeholder 3"/>
          <p:cNvSpPr>
            <a:spLocks noGrp="1"/>
          </p:cNvSpPr>
          <p:nvPr>
            <p:ph type="sldNum" sz="quarter" idx="5"/>
          </p:nvPr>
        </p:nvSpPr>
        <p:spPr/>
        <p:txBody>
          <a:bodyPr/>
          <a:lstStyle/>
          <a:p>
            <a:fld id="{338751EE-18FC-47E5-9AE3-C3E0BF01B73C}" type="slidenum">
              <a:rPr lang="en-GB" smtClean="0"/>
              <a:pPr/>
              <a:t>10</a:t>
            </a:fld>
            <a:endParaRPr lang="en-GB"/>
          </a:p>
        </p:txBody>
      </p:sp>
    </p:spTree>
    <p:extLst>
      <p:ext uri="{BB962C8B-B14F-4D97-AF65-F5344CB8AC3E}">
        <p14:creationId xmlns:p14="http://schemas.microsoft.com/office/powerpoint/2010/main" val="332800310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Discuss each ad</a:t>
            </a:r>
          </a:p>
        </p:txBody>
      </p:sp>
      <p:sp>
        <p:nvSpPr>
          <p:cNvPr id="4" name="Slide Number Placeholder 3"/>
          <p:cNvSpPr>
            <a:spLocks noGrp="1"/>
          </p:cNvSpPr>
          <p:nvPr>
            <p:ph type="sldNum" sz="quarter" idx="10"/>
          </p:nvPr>
        </p:nvSpPr>
        <p:spPr/>
        <p:txBody>
          <a:bodyPr/>
          <a:lstStyle/>
          <a:p>
            <a:fld id="{338751EE-18FC-47E5-9AE3-C3E0BF01B73C}" type="slidenum">
              <a:rPr lang="en-GB" smtClean="0"/>
              <a:pPr/>
              <a:t>11</a:t>
            </a:fld>
            <a:endParaRPr lang="en-GB"/>
          </a:p>
        </p:txBody>
      </p:sp>
    </p:spTree>
    <p:extLst>
      <p:ext uri="{BB962C8B-B14F-4D97-AF65-F5344CB8AC3E}">
        <p14:creationId xmlns:p14="http://schemas.microsoft.com/office/powerpoint/2010/main" val="10945828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Students could make notes in books or discuss.  Take them through a media look at the adverts.</a:t>
            </a:r>
          </a:p>
        </p:txBody>
      </p:sp>
      <p:sp>
        <p:nvSpPr>
          <p:cNvPr id="4" name="Slide Number Placeholder 3"/>
          <p:cNvSpPr>
            <a:spLocks noGrp="1"/>
          </p:cNvSpPr>
          <p:nvPr>
            <p:ph type="sldNum" sz="quarter" idx="10"/>
          </p:nvPr>
        </p:nvSpPr>
        <p:spPr/>
        <p:txBody>
          <a:bodyPr/>
          <a:lstStyle/>
          <a:p>
            <a:fld id="{338751EE-18FC-47E5-9AE3-C3E0BF01B73C}" type="slidenum">
              <a:rPr lang="en-GB" smtClean="0"/>
              <a:pPr/>
              <a:t>12</a:t>
            </a:fld>
            <a:endParaRPr lang="en-GB"/>
          </a:p>
        </p:txBody>
      </p:sp>
    </p:spTree>
    <p:extLst>
      <p:ext uri="{BB962C8B-B14F-4D97-AF65-F5344CB8AC3E}">
        <p14:creationId xmlns:p14="http://schemas.microsoft.com/office/powerpoint/2010/main" val="16655784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338751EE-18FC-47E5-9AE3-C3E0BF01B73C}" type="slidenum">
              <a:rPr lang="en-GB" smtClean="0"/>
              <a:pPr/>
              <a:t>13</a:t>
            </a:fld>
            <a:endParaRPr lang="en-GB"/>
          </a:p>
        </p:txBody>
      </p:sp>
    </p:spTree>
    <p:extLst>
      <p:ext uri="{BB962C8B-B14F-4D97-AF65-F5344CB8AC3E}">
        <p14:creationId xmlns:p14="http://schemas.microsoft.com/office/powerpoint/2010/main" val="18630270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338751EE-18FC-47E5-9AE3-C3E0BF01B73C}" type="slidenum">
              <a:rPr lang="en-GB" smtClean="0"/>
              <a:pPr/>
              <a:t>16</a:t>
            </a:fld>
            <a:endParaRPr lang="en-GB"/>
          </a:p>
        </p:txBody>
      </p:sp>
    </p:spTree>
    <p:extLst>
      <p:ext uri="{BB962C8B-B14F-4D97-AF65-F5344CB8AC3E}">
        <p14:creationId xmlns:p14="http://schemas.microsoft.com/office/powerpoint/2010/main" val="38512052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2F44762B-D1B8-4310-8E74-B98AA18D8117}" type="datetimeFigureOut">
              <a:rPr lang="en-GB" smtClean="0">
                <a:solidFill>
                  <a:prstClr val="black">
                    <a:tint val="75000"/>
                  </a:prstClr>
                </a:solidFill>
              </a:rPr>
              <a:pPr/>
              <a:t>23/05/2020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231644B-293F-45BF-9C65-8BEB91C4239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78497987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F44762B-D1B8-4310-8E74-B98AA18D8117}" type="datetimeFigureOut">
              <a:rPr lang="en-GB" smtClean="0">
                <a:solidFill>
                  <a:prstClr val="black">
                    <a:tint val="75000"/>
                  </a:prstClr>
                </a:solidFill>
              </a:rPr>
              <a:pPr/>
              <a:t>23/05/2020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231644B-293F-45BF-9C65-8BEB91C4239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37936843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F44762B-D1B8-4310-8E74-B98AA18D8117}" type="datetimeFigureOut">
              <a:rPr lang="en-GB" smtClean="0">
                <a:solidFill>
                  <a:prstClr val="black">
                    <a:tint val="75000"/>
                  </a:prstClr>
                </a:solidFill>
              </a:rPr>
              <a:pPr/>
              <a:t>23/05/2020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231644B-293F-45BF-9C65-8BEB91C4239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2939666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2F44762B-D1B8-4310-8E74-B98AA18D8117}" type="datetimeFigureOut">
              <a:rPr lang="en-GB" smtClean="0">
                <a:solidFill>
                  <a:prstClr val="black">
                    <a:tint val="75000"/>
                  </a:prstClr>
                </a:solidFill>
              </a:rPr>
              <a:pPr/>
              <a:t>23/05/2020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231644B-293F-45BF-9C65-8BEB91C4239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92001748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F44762B-D1B8-4310-8E74-B98AA18D8117}" type="datetimeFigureOut">
              <a:rPr lang="en-GB" smtClean="0">
                <a:solidFill>
                  <a:prstClr val="black">
                    <a:tint val="75000"/>
                  </a:prstClr>
                </a:solidFill>
              </a:rPr>
              <a:pPr/>
              <a:t>23/05/2020</a:t>
            </a:fld>
            <a:endParaRPr lang="en-GB">
              <a:solidFill>
                <a:prstClr val="black">
                  <a:tint val="75000"/>
                </a:prstClr>
              </a:solidFill>
            </a:endParaRPr>
          </a:p>
        </p:txBody>
      </p:sp>
      <p:sp>
        <p:nvSpPr>
          <p:cNvPr id="5" name="Footer Placeholder 4"/>
          <p:cNvSpPr>
            <a:spLocks noGrp="1"/>
          </p:cNvSpPr>
          <p:nvPr>
            <p:ph type="ftr" sz="quarter" idx="11"/>
          </p:nvPr>
        </p:nvSpPr>
        <p:spPr/>
        <p:txBody>
          <a:bodyPr/>
          <a:lstStyle/>
          <a:p>
            <a:endParaRPr lang="en-GB">
              <a:solidFill>
                <a:prstClr val="black">
                  <a:tint val="75000"/>
                </a:prstClr>
              </a:solidFill>
            </a:endParaRPr>
          </a:p>
        </p:txBody>
      </p:sp>
      <p:sp>
        <p:nvSpPr>
          <p:cNvPr id="6" name="Slide Number Placeholder 5"/>
          <p:cNvSpPr>
            <a:spLocks noGrp="1"/>
          </p:cNvSpPr>
          <p:nvPr>
            <p:ph type="sldNum" sz="quarter" idx="12"/>
          </p:nvPr>
        </p:nvSpPr>
        <p:spPr/>
        <p:txBody>
          <a:bodyPr/>
          <a:lstStyle/>
          <a:p>
            <a:fld id="{A231644B-293F-45BF-9C65-8BEB91C4239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5594340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2F44762B-D1B8-4310-8E74-B98AA18D8117}" type="datetimeFigureOut">
              <a:rPr lang="en-GB" smtClean="0">
                <a:solidFill>
                  <a:prstClr val="black">
                    <a:tint val="75000"/>
                  </a:prstClr>
                </a:solidFill>
              </a:rPr>
              <a:pPr/>
              <a:t>23/05/2020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231644B-293F-45BF-9C65-8BEB91C4239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91447456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2F44762B-D1B8-4310-8E74-B98AA18D8117}" type="datetimeFigureOut">
              <a:rPr lang="en-GB" smtClean="0">
                <a:solidFill>
                  <a:prstClr val="black">
                    <a:tint val="75000"/>
                  </a:prstClr>
                </a:solidFill>
              </a:rPr>
              <a:pPr/>
              <a:t>23/05/2020</a:t>
            </a:fld>
            <a:endParaRPr lang="en-GB">
              <a:solidFill>
                <a:prstClr val="black">
                  <a:tint val="75000"/>
                </a:prstClr>
              </a:solidFill>
            </a:endParaRPr>
          </a:p>
        </p:txBody>
      </p:sp>
      <p:sp>
        <p:nvSpPr>
          <p:cNvPr id="8" name="Footer Placeholder 7"/>
          <p:cNvSpPr>
            <a:spLocks noGrp="1"/>
          </p:cNvSpPr>
          <p:nvPr>
            <p:ph type="ftr" sz="quarter" idx="11"/>
          </p:nvPr>
        </p:nvSpPr>
        <p:spPr/>
        <p:txBody>
          <a:bodyPr/>
          <a:lstStyle/>
          <a:p>
            <a:endParaRPr lang="en-GB">
              <a:solidFill>
                <a:prstClr val="black">
                  <a:tint val="75000"/>
                </a:prstClr>
              </a:solidFill>
            </a:endParaRPr>
          </a:p>
        </p:txBody>
      </p:sp>
      <p:sp>
        <p:nvSpPr>
          <p:cNvPr id="9" name="Slide Number Placeholder 8"/>
          <p:cNvSpPr>
            <a:spLocks noGrp="1"/>
          </p:cNvSpPr>
          <p:nvPr>
            <p:ph type="sldNum" sz="quarter" idx="12"/>
          </p:nvPr>
        </p:nvSpPr>
        <p:spPr/>
        <p:txBody>
          <a:bodyPr/>
          <a:lstStyle/>
          <a:p>
            <a:fld id="{A231644B-293F-45BF-9C65-8BEB91C4239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310917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2F44762B-D1B8-4310-8E74-B98AA18D8117}" type="datetimeFigureOut">
              <a:rPr lang="en-GB" smtClean="0">
                <a:solidFill>
                  <a:prstClr val="black">
                    <a:tint val="75000"/>
                  </a:prstClr>
                </a:solidFill>
              </a:rPr>
              <a:pPr/>
              <a:t>23/05/2020</a:t>
            </a:fld>
            <a:endParaRPr lang="en-GB">
              <a:solidFill>
                <a:prstClr val="black">
                  <a:tint val="75000"/>
                </a:prstClr>
              </a:solidFill>
            </a:endParaRPr>
          </a:p>
        </p:txBody>
      </p:sp>
      <p:sp>
        <p:nvSpPr>
          <p:cNvPr id="4" name="Footer Placeholder 3"/>
          <p:cNvSpPr>
            <a:spLocks noGrp="1"/>
          </p:cNvSpPr>
          <p:nvPr>
            <p:ph type="ftr" sz="quarter" idx="11"/>
          </p:nvPr>
        </p:nvSpPr>
        <p:spPr/>
        <p:txBody>
          <a:bodyPr/>
          <a:lstStyle/>
          <a:p>
            <a:endParaRPr lang="en-GB">
              <a:solidFill>
                <a:prstClr val="black">
                  <a:tint val="75000"/>
                </a:prstClr>
              </a:solidFill>
            </a:endParaRPr>
          </a:p>
        </p:txBody>
      </p:sp>
      <p:sp>
        <p:nvSpPr>
          <p:cNvPr id="5" name="Slide Number Placeholder 4"/>
          <p:cNvSpPr>
            <a:spLocks noGrp="1"/>
          </p:cNvSpPr>
          <p:nvPr>
            <p:ph type="sldNum" sz="quarter" idx="12"/>
          </p:nvPr>
        </p:nvSpPr>
        <p:spPr/>
        <p:txBody>
          <a:bodyPr/>
          <a:lstStyle/>
          <a:p>
            <a:fld id="{A231644B-293F-45BF-9C65-8BEB91C4239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4259386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F44762B-D1B8-4310-8E74-B98AA18D8117}" type="datetimeFigureOut">
              <a:rPr lang="en-GB" smtClean="0">
                <a:solidFill>
                  <a:prstClr val="black">
                    <a:tint val="75000"/>
                  </a:prstClr>
                </a:solidFill>
              </a:rPr>
              <a:pPr/>
              <a:t>23/05/2020</a:t>
            </a:fld>
            <a:endParaRPr lang="en-GB">
              <a:solidFill>
                <a:prstClr val="black">
                  <a:tint val="75000"/>
                </a:prstClr>
              </a:solidFill>
            </a:endParaRPr>
          </a:p>
        </p:txBody>
      </p:sp>
      <p:sp>
        <p:nvSpPr>
          <p:cNvPr id="3" name="Footer Placeholder 2"/>
          <p:cNvSpPr>
            <a:spLocks noGrp="1"/>
          </p:cNvSpPr>
          <p:nvPr>
            <p:ph type="ftr" sz="quarter" idx="11"/>
          </p:nvPr>
        </p:nvSpPr>
        <p:spPr/>
        <p:txBody>
          <a:bodyPr/>
          <a:lstStyle/>
          <a:p>
            <a:endParaRPr lang="en-GB">
              <a:solidFill>
                <a:prstClr val="black">
                  <a:tint val="75000"/>
                </a:prstClr>
              </a:solidFill>
            </a:endParaRPr>
          </a:p>
        </p:txBody>
      </p:sp>
      <p:sp>
        <p:nvSpPr>
          <p:cNvPr id="4" name="Slide Number Placeholder 3"/>
          <p:cNvSpPr>
            <a:spLocks noGrp="1"/>
          </p:cNvSpPr>
          <p:nvPr>
            <p:ph type="sldNum" sz="quarter" idx="12"/>
          </p:nvPr>
        </p:nvSpPr>
        <p:spPr/>
        <p:txBody>
          <a:bodyPr/>
          <a:lstStyle/>
          <a:p>
            <a:fld id="{A231644B-293F-45BF-9C65-8BEB91C4239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8626836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F44762B-D1B8-4310-8E74-B98AA18D8117}" type="datetimeFigureOut">
              <a:rPr lang="en-GB" smtClean="0">
                <a:solidFill>
                  <a:prstClr val="black">
                    <a:tint val="75000"/>
                  </a:prstClr>
                </a:solidFill>
              </a:rPr>
              <a:pPr/>
              <a:t>23/05/2020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231644B-293F-45BF-9C65-8BEB91C4239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272435412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F44762B-D1B8-4310-8E74-B98AA18D8117}" type="datetimeFigureOut">
              <a:rPr lang="en-GB" smtClean="0">
                <a:solidFill>
                  <a:prstClr val="black">
                    <a:tint val="75000"/>
                  </a:prstClr>
                </a:solidFill>
              </a:rPr>
              <a:pPr/>
              <a:t>23/05/2020</a:t>
            </a:fld>
            <a:endParaRPr lang="en-GB">
              <a:solidFill>
                <a:prstClr val="black">
                  <a:tint val="75000"/>
                </a:prstClr>
              </a:solidFill>
            </a:endParaRPr>
          </a:p>
        </p:txBody>
      </p:sp>
      <p:sp>
        <p:nvSpPr>
          <p:cNvPr id="6" name="Footer Placeholder 5"/>
          <p:cNvSpPr>
            <a:spLocks noGrp="1"/>
          </p:cNvSpPr>
          <p:nvPr>
            <p:ph type="ftr" sz="quarter" idx="11"/>
          </p:nvPr>
        </p:nvSpPr>
        <p:spPr/>
        <p:txBody>
          <a:bodyPr/>
          <a:lstStyle/>
          <a:p>
            <a:endParaRPr lang="en-GB">
              <a:solidFill>
                <a:prstClr val="black">
                  <a:tint val="75000"/>
                </a:prstClr>
              </a:solidFill>
            </a:endParaRPr>
          </a:p>
        </p:txBody>
      </p:sp>
      <p:sp>
        <p:nvSpPr>
          <p:cNvPr id="7" name="Slide Number Placeholder 6"/>
          <p:cNvSpPr>
            <a:spLocks noGrp="1"/>
          </p:cNvSpPr>
          <p:nvPr>
            <p:ph type="sldNum" sz="quarter" idx="12"/>
          </p:nvPr>
        </p:nvSpPr>
        <p:spPr/>
        <p:txBody>
          <a:bodyPr/>
          <a:lstStyle/>
          <a:p>
            <a:fld id="{A231644B-293F-45BF-9C65-8BEB91C4239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13681619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41000"/>
            <a:lum/>
          </a:blip>
          <a:srcRect/>
          <a:stretch>
            <a:fillRect t="-11000" b="-11000"/>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F44762B-D1B8-4310-8E74-B98AA18D8117}" type="datetimeFigureOut">
              <a:rPr lang="en-GB" smtClean="0">
                <a:solidFill>
                  <a:prstClr val="black">
                    <a:tint val="75000"/>
                  </a:prstClr>
                </a:solidFill>
              </a:rPr>
              <a:pPr/>
              <a:t>23/05/2020</a:t>
            </a:fld>
            <a:endParaRPr lang="en-GB">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solidFill>
                <a:prstClr val="black">
                  <a:tint val="75000"/>
                </a:prstClr>
              </a:solidFill>
            </a:endParaRPr>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231644B-293F-45BF-9C65-8BEB91C42393}" type="slidenum">
              <a:rPr lang="en-GB" smtClean="0">
                <a:solidFill>
                  <a:prstClr val="black">
                    <a:tint val="75000"/>
                  </a:prstClr>
                </a:solidFill>
              </a:rPr>
              <a:pPr/>
              <a:t>‹#›</a:t>
            </a:fld>
            <a:endParaRPr lang="en-GB">
              <a:solidFill>
                <a:prstClr val="black">
                  <a:tint val="75000"/>
                </a:prstClr>
              </a:solidFill>
            </a:endParaRPr>
          </a:p>
        </p:txBody>
      </p:sp>
    </p:spTree>
    <p:extLst>
      <p:ext uri="{BB962C8B-B14F-4D97-AF65-F5344CB8AC3E}">
        <p14:creationId xmlns:p14="http://schemas.microsoft.com/office/powerpoint/2010/main" val="415733953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bbc.co.uk/news/world-us-canada-15879139" TargetMode="External"/><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s://www.bbc.co.uk/news/business-46301823"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hyperlink" Target="http://www.youtube.com/watch?v=FvLJsEiJK8g" TargetMode="External"/><Relationship Id="rId7" Type="http://schemas.openxmlformats.org/officeDocument/2006/relationships/hyperlink" Target="https://www.youtube.com/watch?v=pDtCXO71FJU" TargetMode="Externa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hyperlink" Target="https://www.youtube.com/watch?v=ak5HEPpubhk&amp;PPC=*&amp;gclid=EAIaIQobChMIyvjs2ICm5gIVGeDtCh2r_AnZEAAYASAAEgJhtfD_BwE&amp;gclsrc=aw.ds" TargetMode="External"/><Relationship Id="rId5" Type="http://schemas.openxmlformats.org/officeDocument/2006/relationships/hyperlink" Target="http://www.youtube.com/watch?v=O7Xw1IL3oh0" TargetMode="External"/><Relationship Id="rId4" Type="http://schemas.openxmlformats.org/officeDocument/2006/relationships/hyperlink" Target="https://www.youtube.com/watch?v=wcsUmpsN9u4" TargetMode="Externa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s://www.youtube.com/watch?v=0DPDIkuU_cY"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https://www.youtube.com/watch?v=-eJn3j7Qr9A"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dirty="0"/>
              <a:t>Black Friday – our inheritance </a:t>
            </a:r>
            <a:br>
              <a:rPr lang="en-GB" dirty="0"/>
            </a:br>
            <a:r>
              <a:rPr lang="en-GB" dirty="0"/>
              <a:t>from the USA.  Discuss in pairs</a:t>
            </a:r>
          </a:p>
        </p:txBody>
      </p:sp>
      <p:sp>
        <p:nvSpPr>
          <p:cNvPr id="3" name="Content Placeholder 2"/>
          <p:cNvSpPr>
            <a:spLocks noGrp="1"/>
          </p:cNvSpPr>
          <p:nvPr>
            <p:ph idx="1"/>
          </p:nvPr>
        </p:nvSpPr>
        <p:spPr/>
        <p:txBody>
          <a:bodyPr>
            <a:normAutofit lnSpcReduction="10000"/>
          </a:bodyPr>
          <a:lstStyle/>
          <a:p>
            <a:pPr marL="0" indent="0">
              <a:buNone/>
            </a:pPr>
            <a:endParaRPr lang="en-GB" dirty="0"/>
          </a:p>
          <a:p>
            <a:r>
              <a:rPr lang="en-GB" dirty="0"/>
              <a:t>Think back to Friday 29th November.</a:t>
            </a:r>
          </a:p>
          <a:p>
            <a:r>
              <a:rPr lang="en-GB" dirty="0"/>
              <a:t>Do you think Black Friday is a good thing?</a:t>
            </a:r>
          </a:p>
          <a:p>
            <a:r>
              <a:rPr lang="en-GB" dirty="0"/>
              <a:t>Why are we all so aware of Black Friday?</a:t>
            </a:r>
          </a:p>
          <a:p>
            <a:endParaRPr lang="en-GB" dirty="0"/>
          </a:p>
          <a:p>
            <a:r>
              <a:rPr lang="en-GB" dirty="0">
                <a:hlinkClick r:id="rId3"/>
              </a:rPr>
              <a:t>America</a:t>
            </a:r>
            <a:r>
              <a:rPr lang="en-GB" dirty="0"/>
              <a:t> in 2011</a:t>
            </a:r>
          </a:p>
          <a:p>
            <a:r>
              <a:rPr lang="en-GB" dirty="0">
                <a:hlinkClick r:id="rId4"/>
              </a:rPr>
              <a:t>Watch this news report from last year which offered top tips</a:t>
            </a:r>
            <a:r>
              <a:rPr lang="en-GB" dirty="0"/>
              <a:t> </a:t>
            </a:r>
          </a:p>
          <a:p>
            <a:endParaRPr lang="en-GB" dirty="0"/>
          </a:p>
        </p:txBody>
      </p:sp>
    </p:spTree>
    <p:extLst>
      <p:ext uri="{BB962C8B-B14F-4D97-AF65-F5344CB8AC3E}">
        <p14:creationId xmlns:p14="http://schemas.microsoft.com/office/powerpoint/2010/main" val="38174882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5" end="5"/>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dirty="0"/>
              <a:t>What did Charlie </a:t>
            </a:r>
            <a:r>
              <a:rPr lang="en-GB" dirty="0" err="1"/>
              <a:t>Brooker</a:t>
            </a:r>
            <a:br>
              <a:rPr lang="en-GB" dirty="0"/>
            </a:br>
            <a:r>
              <a:rPr lang="en-GB" dirty="0"/>
              <a:t> say?</a:t>
            </a:r>
          </a:p>
        </p:txBody>
      </p:sp>
      <p:sp>
        <p:nvSpPr>
          <p:cNvPr id="3" name="Content Placeholder 2"/>
          <p:cNvSpPr>
            <a:spLocks noGrp="1"/>
          </p:cNvSpPr>
          <p:nvPr>
            <p:ph idx="1"/>
          </p:nvPr>
        </p:nvSpPr>
        <p:spPr/>
        <p:txBody>
          <a:bodyPr>
            <a:normAutofit fontScale="70000" lnSpcReduction="20000"/>
          </a:bodyPr>
          <a:lstStyle/>
          <a:p>
            <a:r>
              <a:rPr lang="en-GB" dirty="0"/>
              <a:t>The early-warning signs keep changing: not so long ago the start of the holiday season was signified by the release of the Christmas edition of the Radio Times. Now it’s the annual unveiling of the John Lewis ad which this year features a boy arranging for a trafficked overseas bird to be smuggled into the country inside a small container and presented like a gift-wrapped object to the laddish penguin mate who exists only in his troubled mind. </a:t>
            </a:r>
          </a:p>
          <a:p>
            <a:r>
              <a:rPr lang="en-GB" dirty="0"/>
              <a:t>But this year, the John Lewis ad has been overshadowed by gargantuan supermarket and noted humanitarian anti-war campaigner J Sainsbury PLC, and its tear-jerking period piece in which a perfectly good war is ruined by a tragic outbreak of football.</a:t>
            </a:r>
          </a:p>
          <a:p>
            <a:endParaRPr lang="en-GB" dirty="0"/>
          </a:p>
          <a:p>
            <a:pPr>
              <a:buNone/>
            </a:pPr>
            <a:r>
              <a:rPr lang="en-GB" dirty="0"/>
              <a:t>Do you think this is a fair summary of advertising?</a:t>
            </a:r>
          </a:p>
          <a:p>
            <a:pPr>
              <a:buNone/>
            </a:pPr>
            <a:r>
              <a:rPr lang="en-GB" dirty="0"/>
              <a:t>What message was </a:t>
            </a:r>
            <a:r>
              <a:rPr lang="en-GB" dirty="0" err="1"/>
              <a:t>Brooker</a:t>
            </a:r>
            <a:r>
              <a:rPr lang="en-GB" dirty="0"/>
              <a:t> aiming to convey?</a:t>
            </a:r>
          </a:p>
          <a:p>
            <a:endParaRPr lang="en-GB"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300192" y="1"/>
            <a:ext cx="2846363" cy="160766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0" y="5934670"/>
            <a:ext cx="5113131" cy="923330"/>
          </a:xfrm>
          <a:prstGeom prst="rect">
            <a:avLst/>
          </a:prstGeom>
          <a:noFill/>
          <a:ln w="28575">
            <a:solidFill>
              <a:schemeClr val="tx1"/>
            </a:solidFill>
          </a:ln>
        </p:spPr>
        <p:txBody>
          <a:bodyPr wrap="none" rtlCol="0">
            <a:spAutoFit/>
          </a:bodyPr>
          <a:lstStyle/>
          <a:p>
            <a:r>
              <a:rPr lang="en-GB" b="1" dirty="0"/>
              <a:t>To consider advertising at Christmas</a:t>
            </a:r>
          </a:p>
          <a:p>
            <a:r>
              <a:rPr lang="en-GB" b="1" dirty="0"/>
              <a:t>To explore examples of television advertisements</a:t>
            </a:r>
          </a:p>
          <a:p>
            <a:r>
              <a:rPr lang="en-GB" b="1" dirty="0"/>
              <a:t>To evaluate the impact of television advertisements</a:t>
            </a:r>
          </a:p>
        </p:txBody>
      </p:sp>
    </p:spTree>
    <p:extLst>
      <p:ext uri="{BB962C8B-B14F-4D97-AF65-F5344CB8AC3E}">
        <p14:creationId xmlns:p14="http://schemas.microsoft.com/office/powerpoint/2010/main" val="24269477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r"/>
            <a:r>
              <a:rPr lang="en-GB" dirty="0"/>
              <a:t>This year - as you watch these advertisements, think about the message they are presenting.</a:t>
            </a:r>
          </a:p>
        </p:txBody>
      </p:sp>
      <p:sp>
        <p:nvSpPr>
          <p:cNvPr id="3" name="Content Placeholder 2"/>
          <p:cNvSpPr>
            <a:spLocks noGrp="1"/>
          </p:cNvSpPr>
          <p:nvPr>
            <p:ph idx="1"/>
          </p:nvPr>
        </p:nvSpPr>
        <p:spPr>
          <a:xfrm>
            <a:off x="179512" y="1600201"/>
            <a:ext cx="8856984" cy="4133056"/>
          </a:xfrm>
        </p:spPr>
        <p:txBody>
          <a:bodyPr>
            <a:normAutofit/>
          </a:bodyPr>
          <a:lstStyle/>
          <a:p>
            <a:endParaRPr lang="en-GB" dirty="0">
              <a:hlinkClick r:id="rId3"/>
            </a:endParaRPr>
          </a:p>
          <a:p>
            <a:endParaRPr lang="en-GB" dirty="0">
              <a:hlinkClick r:id="rId3"/>
            </a:endParaRPr>
          </a:p>
          <a:p>
            <a:endParaRPr lang="en-GB" dirty="0">
              <a:hlinkClick r:id="rId3"/>
            </a:endParaRPr>
          </a:p>
          <a:p>
            <a:r>
              <a:rPr lang="en-GB" dirty="0">
                <a:hlinkClick r:id="rId4"/>
              </a:rPr>
              <a:t>John Lewis</a:t>
            </a:r>
            <a:endParaRPr lang="en-GB" dirty="0">
              <a:hlinkClick r:id="rId5"/>
            </a:endParaRPr>
          </a:p>
          <a:p>
            <a:r>
              <a:rPr lang="en-GB" dirty="0">
                <a:hlinkClick r:id="rId6"/>
              </a:rPr>
              <a:t>Sainsbury’s</a:t>
            </a:r>
            <a:endParaRPr lang="en-GB" dirty="0"/>
          </a:p>
          <a:p>
            <a:r>
              <a:rPr lang="en-GB" dirty="0" err="1">
                <a:hlinkClick r:id="rId7"/>
              </a:rPr>
              <a:t>Hafod</a:t>
            </a:r>
            <a:r>
              <a:rPr lang="en-GB" dirty="0">
                <a:hlinkClick r:id="rId7"/>
              </a:rPr>
              <a:t> Hardware</a:t>
            </a:r>
            <a:endParaRPr lang="en-GB" dirty="0"/>
          </a:p>
          <a:p>
            <a:endParaRPr lang="en-GB" dirty="0"/>
          </a:p>
          <a:p>
            <a:endParaRPr lang="en-GB" dirty="0"/>
          </a:p>
          <a:p>
            <a:endParaRPr lang="en-GB" dirty="0"/>
          </a:p>
        </p:txBody>
      </p:sp>
      <p:sp>
        <p:nvSpPr>
          <p:cNvPr id="5" name="TextBox 4"/>
          <p:cNvSpPr txBox="1"/>
          <p:nvPr/>
        </p:nvSpPr>
        <p:spPr>
          <a:xfrm>
            <a:off x="0" y="5934670"/>
            <a:ext cx="5113131" cy="923330"/>
          </a:xfrm>
          <a:prstGeom prst="rect">
            <a:avLst/>
          </a:prstGeom>
          <a:noFill/>
          <a:ln w="28575">
            <a:solidFill>
              <a:schemeClr val="tx1"/>
            </a:solidFill>
          </a:ln>
        </p:spPr>
        <p:txBody>
          <a:bodyPr wrap="none" rtlCol="0">
            <a:spAutoFit/>
          </a:bodyPr>
          <a:lstStyle/>
          <a:p>
            <a:r>
              <a:rPr lang="en-GB" b="1" dirty="0"/>
              <a:t>To consider advertising at Christmas</a:t>
            </a:r>
          </a:p>
          <a:p>
            <a:r>
              <a:rPr lang="en-GB" b="1" dirty="0"/>
              <a:t>To explore examples of television advertisements</a:t>
            </a:r>
          </a:p>
          <a:p>
            <a:r>
              <a:rPr lang="en-GB" b="1" dirty="0"/>
              <a:t>To evaluate the impact of television advertisements</a:t>
            </a:r>
          </a:p>
        </p:txBody>
      </p:sp>
    </p:spTree>
    <p:extLst>
      <p:ext uri="{BB962C8B-B14F-4D97-AF65-F5344CB8AC3E}">
        <p14:creationId xmlns:p14="http://schemas.microsoft.com/office/powerpoint/2010/main" val="157995404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Discuss</a:t>
            </a:r>
          </a:p>
        </p:txBody>
      </p:sp>
      <p:sp>
        <p:nvSpPr>
          <p:cNvPr id="3" name="Content Placeholder 2"/>
          <p:cNvSpPr>
            <a:spLocks noGrp="1"/>
          </p:cNvSpPr>
          <p:nvPr>
            <p:ph idx="1"/>
          </p:nvPr>
        </p:nvSpPr>
        <p:spPr>
          <a:xfrm>
            <a:off x="457200" y="1600201"/>
            <a:ext cx="8229600" cy="4421088"/>
          </a:xfrm>
        </p:spPr>
        <p:txBody>
          <a:bodyPr>
            <a:normAutofit fontScale="92500" lnSpcReduction="20000"/>
          </a:bodyPr>
          <a:lstStyle/>
          <a:p>
            <a:pPr marL="514350" indent="-514350">
              <a:buFont typeface="+mj-lt"/>
              <a:buAutoNum type="arabicPeriod"/>
            </a:pPr>
            <a:r>
              <a:rPr lang="en-GB" dirty="0"/>
              <a:t>How do they compare to the 2014 advertisements?</a:t>
            </a:r>
          </a:p>
          <a:p>
            <a:pPr marL="514350" indent="-514350">
              <a:buFont typeface="+mj-lt"/>
              <a:buAutoNum type="arabicPeriod"/>
            </a:pPr>
            <a:r>
              <a:rPr lang="en-GB" dirty="0"/>
              <a:t>Do you think the centenary of the end of WW1 should have been acknowledged by these companies?</a:t>
            </a:r>
          </a:p>
          <a:p>
            <a:pPr marL="514350" indent="-514350">
              <a:buFont typeface="+mj-lt"/>
              <a:buAutoNum type="arabicPeriod"/>
            </a:pPr>
            <a:r>
              <a:rPr lang="en-GB" dirty="0"/>
              <a:t>Do you think this year’s Sainsbury’s advert is inappropriate because so many people rely on charity at Christmas?</a:t>
            </a:r>
          </a:p>
          <a:p>
            <a:pPr marL="514350" indent="-514350">
              <a:buFont typeface="+mj-lt"/>
              <a:buAutoNum type="arabicPeriod"/>
            </a:pPr>
            <a:r>
              <a:rPr lang="en-GB" dirty="0"/>
              <a:t>Why do you think the small independent store </a:t>
            </a:r>
            <a:r>
              <a:rPr lang="en-GB" dirty="0" err="1"/>
              <a:t>Hafod</a:t>
            </a:r>
            <a:r>
              <a:rPr lang="en-GB" dirty="0"/>
              <a:t> Hardware’s advert has gone viral?</a:t>
            </a:r>
          </a:p>
          <a:p>
            <a:endParaRPr lang="en-GB" dirty="0"/>
          </a:p>
        </p:txBody>
      </p:sp>
      <p:sp>
        <p:nvSpPr>
          <p:cNvPr id="5" name="TextBox 4"/>
          <p:cNvSpPr txBox="1"/>
          <p:nvPr/>
        </p:nvSpPr>
        <p:spPr>
          <a:xfrm>
            <a:off x="0" y="5934670"/>
            <a:ext cx="5113131" cy="923330"/>
          </a:xfrm>
          <a:prstGeom prst="rect">
            <a:avLst/>
          </a:prstGeom>
          <a:noFill/>
          <a:ln w="28575">
            <a:solidFill>
              <a:schemeClr val="tx1"/>
            </a:solidFill>
          </a:ln>
        </p:spPr>
        <p:txBody>
          <a:bodyPr wrap="none" rtlCol="0">
            <a:spAutoFit/>
          </a:bodyPr>
          <a:lstStyle/>
          <a:p>
            <a:r>
              <a:rPr lang="en-GB" b="1" dirty="0"/>
              <a:t>To consider advertising at Christmas</a:t>
            </a:r>
          </a:p>
          <a:p>
            <a:r>
              <a:rPr lang="en-GB" b="1" dirty="0"/>
              <a:t>To explore examples of television advertisements</a:t>
            </a:r>
          </a:p>
          <a:p>
            <a:r>
              <a:rPr lang="en-GB" b="1" dirty="0"/>
              <a:t>To evaluate the impact of television advertisements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t>Taking it further...a media exploration</a:t>
            </a:r>
          </a:p>
        </p:txBody>
      </p:sp>
      <p:sp>
        <p:nvSpPr>
          <p:cNvPr id="3" name="Content Placeholder 2"/>
          <p:cNvSpPr>
            <a:spLocks noGrp="1"/>
          </p:cNvSpPr>
          <p:nvPr>
            <p:ph idx="1"/>
          </p:nvPr>
        </p:nvSpPr>
        <p:spPr/>
        <p:txBody>
          <a:bodyPr/>
          <a:lstStyle/>
          <a:p>
            <a:r>
              <a:rPr lang="en-US" dirty="0"/>
              <a:t>What is each advertisement actually trying to sell?  </a:t>
            </a:r>
          </a:p>
          <a:p>
            <a:r>
              <a:rPr lang="en-US" dirty="0"/>
              <a:t>Do you think any of the advertisements have a purpose of selling a way of life/ lifestyle?</a:t>
            </a:r>
          </a:p>
        </p:txBody>
      </p:sp>
      <p:sp>
        <p:nvSpPr>
          <p:cNvPr id="4" name="TextBox 3"/>
          <p:cNvSpPr txBox="1"/>
          <p:nvPr/>
        </p:nvSpPr>
        <p:spPr>
          <a:xfrm>
            <a:off x="0" y="5934670"/>
            <a:ext cx="5113131" cy="923330"/>
          </a:xfrm>
          <a:prstGeom prst="rect">
            <a:avLst/>
          </a:prstGeom>
          <a:noFill/>
          <a:ln w="28575">
            <a:solidFill>
              <a:schemeClr val="tx1"/>
            </a:solidFill>
          </a:ln>
        </p:spPr>
        <p:txBody>
          <a:bodyPr wrap="none" rtlCol="0">
            <a:spAutoFit/>
          </a:bodyPr>
          <a:lstStyle/>
          <a:p>
            <a:r>
              <a:rPr lang="en-GB" b="1" dirty="0"/>
              <a:t>To consider advertising at Christmas</a:t>
            </a:r>
          </a:p>
          <a:p>
            <a:r>
              <a:rPr lang="en-GB" b="1" dirty="0"/>
              <a:t>To explore examples of television advertisements</a:t>
            </a:r>
          </a:p>
          <a:p>
            <a:r>
              <a:rPr lang="en-GB" b="1" dirty="0"/>
              <a:t>To evaluate the impact of television advertisements</a:t>
            </a: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GB" dirty="0"/>
              <a:t>Image and Representation</a:t>
            </a:r>
          </a:p>
        </p:txBody>
      </p:sp>
      <p:sp>
        <p:nvSpPr>
          <p:cNvPr id="3" name="Content Placeholder 2"/>
          <p:cNvSpPr>
            <a:spLocks noGrp="1"/>
          </p:cNvSpPr>
          <p:nvPr>
            <p:ph idx="1"/>
          </p:nvPr>
        </p:nvSpPr>
        <p:spPr/>
        <p:txBody>
          <a:bodyPr>
            <a:normAutofit fontScale="77500" lnSpcReduction="20000"/>
          </a:bodyPr>
          <a:lstStyle/>
          <a:p>
            <a:pPr marL="514350" indent="-514350">
              <a:buFont typeface="+mj-lt"/>
              <a:buAutoNum type="arabicPeriod"/>
            </a:pPr>
            <a:r>
              <a:rPr lang="en-US" dirty="0"/>
              <a:t>Where is each advert set?  What do you think the purpose of this setting is?  Does it suggest a particular lifestyle? </a:t>
            </a:r>
          </a:p>
          <a:p>
            <a:pPr marL="514350" indent="-514350">
              <a:buFont typeface="+mj-lt"/>
              <a:buAutoNum type="arabicPeriod"/>
            </a:pPr>
            <a:endParaRPr lang="en-US" dirty="0"/>
          </a:p>
          <a:p>
            <a:pPr marL="514350" indent="-514350">
              <a:buFont typeface="+mj-lt"/>
              <a:buAutoNum type="arabicPeriod"/>
            </a:pPr>
            <a:r>
              <a:rPr lang="en-US" dirty="0"/>
              <a:t>Can you identify the following about each setting:</a:t>
            </a:r>
          </a:p>
          <a:p>
            <a:pPr marL="514350" indent="-514350">
              <a:buNone/>
            </a:pPr>
            <a:r>
              <a:rPr lang="en-US" dirty="0"/>
              <a:t>	The decade</a:t>
            </a:r>
          </a:p>
          <a:p>
            <a:pPr marL="514350" indent="-514350">
              <a:buNone/>
            </a:pPr>
            <a:r>
              <a:rPr lang="en-US" dirty="0"/>
              <a:t>	The country/area </a:t>
            </a:r>
          </a:p>
          <a:p>
            <a:pPr marL="514350" indent="-514350">
              <a:buNone/>
            </a:pPr>
            <a:r>
              <a:rPr lang="en-US" dirty="0"/>
              <a:t>	What do you know about these ideas?  </a:t>
            </a:r>
          </a:p>
          <a:p>
            <a:pPr marL="514350" indent="-514350">
              <a:buNone/>
            </a:pPr>
            <a:r>
              <a:rPr lang="en-US" dirty="0"/>
              <a:t>	What parts of the advertisements are associated with them?</a:t>
            </a:r>
            <a:r>
              <a:rPr lang="en-US" b="1" dirty="0"/>
              <a:t> </a:t>
            </a:r>
          </a:p>
          <a:p>
            <a:pPr marL="514350" indent="-514350">
              <a:buNone/>
            </a:pPr>
            <a:endParaRPr lang="en-US" dirty="0"/>
          </a:p>
          <a:p>
            <a:pPr marL="514350" indent="-514350">
              <a:buNone/>
            </a:pPr>
            <a:r>
              <a:rPr lang="en-US" dirty="0"/>
              <a:t>3.	What other visual ideas could you comment on?</a:t>
            </a:r>
          </a:p>
          <a:p>
            <a:endParaRPr lang="en-GB" dirty="0"/>
          </a:p>
        </p:txBody>
      </p:sp>
      <p:sp>
        <p:nvSpPr>
          <p:cNvPr id="4" name="TextBox 3"/>
          <p:cNvSpPr txBox="1"/>
          <p:nvPr/>
        </p:nvSpPr>
        <p:spPr>
          <a:xfrm>
            <a:off x="0" y="5934670"/>
            <a:ext cx="5113131" cy="923330"/>
          </a:xfrm>
          <a:prstGeom prst="rect">
            <a:avLst/>
          </a:prstGeom>
          <a:noFill/>
          <a:ln w="28575">
            <a:solidFill>
              <a:schemeClr val="tx1"/>
            </a:solidFill>
          </a:ln>
        </p:spPr>
        <p:txBody>
          <a:bodyPr wrap="none" rtlCol="0">
            <a:spAutoFit/>
          </a:bodyPr>
          <a:lstStyle/>
          <a:p>
            <a:r>
              <a:rPr lang="en-GB" b="1" dirty="0"/>
              <a:t>To consider advertising at Christmas</a:t>
            </a:r>
          </a:p>
          <a:p>
            <a:r>
              <a:rPr lang="en-GB" b="1" dirty="0"/>
              <a:t>To explore examples of television advertisements</a:t>
            </a:r>
          </a:p>
          <a:p>
            <a:r>
              <a:rPr lang="en-GB" b="1" dirty="0"/>
              <a:t>To evaluate the impact of television advertisements</a:t>
            </a:r>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Title 1"/>
          <p:cNvSpPr>
            <a:spLocks noGrp="1"/>
          </p:cNvSpPr>
          <p:nvPr>
            <p:ph type="title"/>
          </p:nvPr>
        </p:nvSpPr>
        <p:spPr/>
        <p:txBody>
          <a:bodyPr/>
          <a:lstStyle/>
          <a:p>
            <a:pPr eaLnBrk="1" hangingPunct="1"/>
            <a:r>
              <a:rPr lang="en-US" dirty="0"/>
              <a:t>Purpose and Audience</a:t>
            </a:r>
          </a:p>
        </p:txBody>
      </p:sp>
      <p:sp>
        <p:nvSpPr>
          <p:cNvPr id="29699" name="Content Placeholder 2"/>
          <p:cNvSpPr>
            <a:spLocks noGrp="1"/>
          </p:cNvSpPr>
          <p:nvPr>
            <p:ph idx="1"/>
          </p:nvPr>
        </p:nvSpPr>
        <p:spPr>
          <a:xfrm>
            <a:off x="246063" y="1417638"/>
            <a:ext cx="8440737" cy="4315618"/>
          </a:xfrm>
        </p:spPr>
        <p:txBody>
          <a:bodyPr>
            <a:normAutofit fontScale="92500" lnSpcReduction="10000"/>
          </a:bodyPr>
          <a:lstStyle/>
          <a:p>
            <a:pPr marL="514350" indent="-514350" eaLnBrk="1" hangingPunct="1">
              <a:buFont typeface="+mj-lt"/>
              <a:buAutoNum type="arabicPeriod"/>
            </a:pPr>
            <a:r>
              <a:rPr lang="en-US" dirty="0"/>
              <a:t> What is the overall message behind each advert? </a:t>
            </a:r>
          </a:p>
          <a:p>
            <a:pPr marL="514350" indent="-514350" eaLnBrk="1" hangingPunct="1">
              <a:buFont typeface="+mj-lt"/>
              <a:buAutoNum type="arabicPeriod"/>
            </a:pPr>
            <a:r>
              <a:rPr lang="en-US" dirty="0"/>
              <a:t> What do the advertisers want the audience to believe?  </a:t>
            </a:r>
          </a:p>
          <a:p>
            <a:pPr marL="514350" indent="-514350" eaLnBrk="1" hangingPunct="1">
              <a:buFont typeface="+mj-lt"/>
              <a:buAutoNum type="arabicPeriod"/>
            </a:pPr>
            <a:r>
              <a:rPr lang="en-US" dirty="0"/>
              <a:t>Do they achieve this?  How? </a:t>
            </a:r>
          </a:p>
          <a:p>
            <a:pPr marL="514350" indent="-514350">
              <a:buFont typeface="+mj-lt"/>
              <a:buAutoNum type="arabicPeriod"/>
            </a:pPr>
            <a:r>
              <a:rPr lang="en-US" dirty="0"/>
              <a:t>To whom would the advert appeal?  Consider age, sex, financial status, type of job, level of education.   </a:t>
            </a:r>
          </a:p>
          <a:p>
            <a:pPr marL="514350" indent="-514350">
              <a:buFont typeface="+mj-lt"/>
              <a:buAutoNum type="arabicPeriod"/>
            </a:pPr>
            <a:r>
              <a:rPr lang="en-US" dirty="0"/>
              <a:t> What desires or concerns might the target audience have about themselves or their lives?</a:t>
            </a:r>
            <a:endParaRPr lang="en-US" dirty="0">
              <a:latin typeface="Calibri" charset="0"/>
            </a:endParaRPr>
          </a:p>
          <a:p>
            <a:pPr eaLnBrk="1" hangingPunct="1">
              <a:buFont typeface="Arial" charset="0"/>
              <a:buNone/>
            </a:pPr>
            <a:endParaRPr lang="en-US" dirty="0"/>
          </a:p>
        </p:txBody>
      </p:sp>
      <p:sp>
        <p:nvSpPr>
          <p:cNvPr id="6" name="TextBox 5"/>
          <p:cNvSpPr txBox="1"/>
          <p:nvPr/>
        </p:nvSpPr>
        <p:spPr>
          <a:xfrm>
            <a:off x="0" y="5934670"/>
            <a:ext cx="5113131" cy="923330"/>
          </a:xfrm>
          <a:prstGeom prst="rect">
            <a:avLst/>
          </a:prstGeom>
          <a:noFill/>
          <a:ln w="28575">
            <a:solidFill>
              <a:schemeClr val="tx1"/>
            </a:solidFill>
          </a:ln>
        </p:spPr>
        <p:txBody>
          <a:bodyPr wrap="none" rtlCol="0">
            <a:spAutoFit/>
          </a:bodyPr>
          <a:lstStyle/>
          <a:p>
            <a:r>
              <a:rPr lang="en-GB" b="1" dirty="0"/>
              <a:t>To consider advertising at Christmas</a:t>
            </a:r>
          </a:p>
          <a:p>
            <a:r>
              <a:rPr lang="en-GB" b="1" dirty="0"/>
              <a:t>To explore examples of television advertisements</a:t>
            </a:r>
          </a:p>
          <a:p>
            <a:r>
              <a:rPr lang="en-GB" b="1" dirty="0"/>
              <a:t>To evaluate the impact of television advertisements</a:t>
            </a:r>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Writing it up - evaluation</a:t>
            </a:r>
          </a:p>
        </p:txBody>
      </p:sp>
      <p:sp>
        <p:nvSpPr>
          <p:cNvPr id="3" name="Content Placeholder 2"/>
          <p:cNvSpPr>
            <a:spLocks noGrp="1"/>
          </p:cNvSpPr>
          <p:nvPr>
            <p:ph idx="1"/>
          </p:nvPr>
        </p:nvSpPr>
        <p:spPr/>
        <p:txBody>
          <a:bodyPr/>
          <a:lstStyle/>
          <a:p>
            <a:pPr>
              <a:buNone/>
            </a:pPr>
            <a:r>
              <a:rPr lang="en-GB" dirty="0"/>
              <a:t>Choose one of the advertisements.</a:t>
            </a:r>
          </a:p>
          <a:p>
            <a:pPr>
              <a:buNone/>
            </a:pPr>
            <a:endParaRPr lang="en-GB" dirty="0"/>
          </a:p>
          <a:p>
            <a:pPr>
              <a:buNone/>
            </a:pPr>
            <a:r>
              <a:rPr lang="en-GB" dirty="0"/>
              <a:t>Write a response to the following:</a:t>
            </a:r>
          </a:p>
          <a:p>
            <a:pPr>
              <a:buNone/>
            </a:pPr>
            <a:endParaRPr lang="en-GB" dirty="0"/>
          </a:p>
          <a:p>
            <a:pPr>
              <a:buNone/>
            </a:pPr>
            <a:r>
              <a:rPr lang="en-GB" dirty="0"/>
              <a:t>How successful do you think the advertisement is in achieving its purpose?</a:t>
            </a:r>
          </a:p>
        </p:txBody>
      </p:sp>
      <p:sp>
        <p:nvSpPr>
          <p:cNvPr id="4" name="TextBox 3"/>
          <p:cNvSpPr txBox="1"/>
          <p:nvPr/>
        </p:nvSpPr>
        <p:spPr>
          <a:xfrm>
            <a:off x="0" y="5934670"/>
            <a:ext cx="5113131" cy="923330"/>
          </a:xfrm>
          <a:prstGeom prst="rect">
            <a:avLst/>
          </a:prstGeom>
          <a:noFill/>
          <a:ln w="28575">
            <a:solidFill>
              <a:schemeClr val="tx1"/>
            </a:solidFill>
          </a:ln>
        </p:spPr>
        <p:txBody>
          <a:bodyPr wrap="none" rtlCol="0">
            <a:spAutoFit/>
          </a:bodyPr>
          <a:lstStyle/>
          <a:p>
            <a:r>
              <a:rPr lang="en-GB" b="1" dirty="0"/>
              <a:t>To consider advertising at Christmas</a:t>
            </a:r>
          </a:p>
          <a:p>
            <a:r>
              <a:rPr lang="en-GB" b="1" dirty="0"/>
              <a:t>To explore examples of television advertisements</a:t>
            </a:r>
          </a:p>
          <a:p>
            <a:r>
              <a:rPr lang="en-GB" b="1" dirty="0"/>
              <a:t>To evaluate the impact of television advertisements</a:t>
            </a: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err="1"/>
              <a:t>WaGOLL</a:t>
            </a:r>
            <a:endParaRPr lang="en-GB" dirty="0"/>
          </a:p>
        </p:txBody>
      </p:sp>
      <p:sp>
        <p:nvSpPr>
          <p:cNvPr id="3" name="Content Placeholder 2"/>
          <p:cNvSpPr>
            <a:spLocks noGrp="1"/>
          </p:cNvSpPr>
          <p:nvPr>
            <p:ph idx="1"/>
          </p:nvPr>
        </p:nvSpPr>
        <p:spPr>
          <a:xfrm>
            <a:off x="457200" y="1600201"/>
            <a:ext cx="8229600" cy="4133056"/>
          </a:xfrm>
        </p:spPr>
        <p:txBody>
          <a:bodyPr>
            <a:normAutofit fontScale="92500" lnSpcReduction="20000"/>
          </a:bodyPr>
          <a:lstStyle/>
          <a:p>
            <a:pPr marL="0" indent="0">
              <a:buNone/>
            </a:pPr>
            <a:r>
              <a:rPr lang="en-GB" dirty="0"/>
              <a:t>I think that the Sainsbury’s advertisement aims to appeal to people of all backgrounds, particularly parents.  Although it is advertising a supermarket, the focus seems to be about the message of Christmas, not food products.  I think this is </a:t>
            </a:r>
            <a:r>
              <a:rPr lang="en-GB" b="1" dirty="0">
                <a:solidFill>
                  <a:srgbClr val="FF0000"/>
                </a:solidFill>
              </a:rPr>
              <a:t>successfully </a:t>
            </a:r>
            <a:r>
              <a:rPr lang="en-GB" dirty="0"/>
              <a:t>achieved because the pressure people are under to spend a lot of money at Christmas is something we can all </a:t>
            </a:r>
            <a:r>
              <a:rPr lang="en-GB" b="1" dirty="0">
                <a:solidFill>
                  <a:srgbClr val="FF0000"/>
                </a:solidFill>
              </a:rPr>
              <a:t>readily identify with.  </a:t>
            </a:r>
            <a:r>
              <a:rPr lang="en-GB" dirty="0"/>
              <a:t>Furthermore, a sense of sadness and desperation is </a:t>
            </a:r>
            <a:r>
              <a:rPr lang="en-GB" b="1" dirty="0">
                <a:solidFill>
                  <a:srgbClr val="FF0000"/>
                </a:solidFill>
              </a:rPr>
              <a:t>clearly conveyed </a:t>
            </a:r>
            <a:r>
              <a:rPr lang="en-GB" dirty="0"/>
              <a:t>when we witness the child looking hungrily at the displays....</a:t>
            </a:r>
          </a:p>
        </p:txBody>
      </p:sp>
      <p:sp>
        <p:nvSpPr>
          <p:cNvPr id="4" name="TextBox 3"/>
          <p:cNvSpPr txBox="1"/>
          <p:nvPr/>
        </p:nvSpPr>
        <p:spPr>
          <a:xfrm>
            <a:off x="0" y="5934670"/>
            <a:ext cx="5113131" cy="923330"/>
          </a:xfrm>
          <a:prstGeom prst="rect">
            <a:avLst/>
          </a:prstGeom>
          <a:noFill/>
          <a:ln w="28575">
            <a:solidFill>
              <a:schemeClr val="tx1"/>
            </a:solidFill>
          </a:ln>
        </p:spPr>
        <p:txBody>
          <a:bodyPr wrap="none" rtlCol="0">
            <a:spAutoFit/>
          </a:bodyPr>
          <a:lstStyle/>
          <a:p>
            <a:r>
              <a:rPr lang="en-GB" b="1" dirty="0"/>
              <a:t>To consider advertising at Christmas</a:t>
            </a:r>
          </a:p>
          <a:p>
            <a:r>
              <a:rPr lang="en-GB" b="1" dirty="0"/>
              <a:t>To explore examples of television advertisements</a:t>
            </a:r>
          </a:p>
          <a:p>
            <a:r>
              <a:rPr lang="en-GB" b="1" dirty="0"/>
              <a:t>To evaluate the impact of television advertisements</a:t>
            </a:r>
          </a:p>
        </p:txBody>
      </p:sp>
    </p:spTree>
    <p:extLst>
      <p:ext uri="{BB962C8B-B14F-4D97-AF65-F5344CB8AC3E}">
        <p14:creationId xmlns:p14="http://schemas.microsoft.com/office/powerpoint/2010/main" val="21981876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Peer Assess</a:t>
            </a:r>
          </a:p>
        </p:txBody>
      </p:sp>
      <p:sp>
        <p:nvSpPr>
          <p:cNvPr id="3" name="Content Placeholder 2"/>
          <p:cNvSpPr>
            <a:spLocks noGrp="1"/>
          </p:cNvSpPr>
          <p:nvPr>
            <p:ph idx="1"/>
          </p:nvPr>
        </p:nvSpPr>
        <p:spPr/>
        <p:txBody>
          <a:bodyPr/>
          <a:lstStyle/>
          <a:p>
            <a:pPr>
              <a:buNone/>
            </a:pPr>
            <a:r>
              <a:rPr lang="en-GB" dirty="0"/>
              <a:t>Underline or highlight all the evaluative words your neighbour has used.</a:t>
            </a:r>
          </a:p>
          <a:p>
            <a:pPr>
              <a:buNone/>
            </a:pPr>
            <a:r>
              <a:rPr lang="en-GB" dirty="0"/>
              <a:t>Write two WWWs and one EBI.</a:t>
            </a:r>
          </a:p>
        </p:txBody>
      </p:sp>
      <p:sp>
        <p:nvSpPr>
          <p:cNvPr id="4" name="TextBox 3"/>
          <p:cNvSpPr txBox="1"/>
          <p:nvPr/>
        </p:nvSpPr>
        <p:spPr>
          <a:xfrm>
            <a:off x="0" y="5934670"/>
            <a:ext cx="5113131" cy="923330"/>
          </a:xfrm>
          <a:prstGeom prst="rect">
            <a:avLst/>
          </a:prstGeom>
          <a:noFill/>
          <a:ln w="28575">
            <a:solidFill>
              <a:schemeClr val="tx1"/>
            </a:solidFill>
          </a:ln>
        </p:spPr>
        <p:txBody>
          <a:bodyPr wrap="none" rtlCol="0">
            <a:spAutoFit/>
          </a:bodyPr>
          <a:lstStyle/>
          <a:p>
            <a:r>
              <a:rPr lang="en-GB" b="1" dirty="0"/>
              <a:t>To consider advertising at Christmas</a:t>
            </a:r>
          </a:p>
          <a:p>
            <a:r>
              <a:rPr lang="en-GB" b="1" dirty="0"/>
              <a:t>To explore examples of television advertisements</a:t>
            </a:r>
          </a:p>
          <a:p>
            <a:r>
              <a:rPr lang="en-GB" b="1" dirty="0"/>
              <a:t>To evaluate the impact of television advertisements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Finally...thinking critically</a:t>
            </a:r>
          </a:p>
        </p:txBody>
      </p:sp>
      <p:sp>
        <p:nvSpPr>
          <p:cNvPr id="3" name="Content Placeholder 2"/>
          <p:cNvSpPr>
            <a:spLocks noGrp="1"/>
          </p:cNvSpPr>
          <p:nvPr>
            <p:ph idx="1"/>
          </p:nvPr>
        </p:nvSpPr>
        <p:spPr/>
        <p:txBody>
          <a:bodyPr/>
          <a:lstStyle/>
          <a:p>
            <a:r>
              <a:rPr lang="en-GB" dirty="0"/>
              <a:t>Do you think these advertisements present the true spirit of Christmas?</a:t>
            </a:r>
          </a:p>
          <a:p>
            <a:endParaRPr lang="en-GB" dirty="0"/>
          </a:p>
          <a:p>
            <a:r>
              <a:rPr lang="en-GB" b="1" dirty="0">
                <a:solidFill>
                  <a:srgbClr val="FF0000"/>
                </a:solidFill>
              </a:rPr>
              <a:t>Red</a:t>
            </a:r>
            <a:r>
              <a:rPr lang="en-GB" b="1" dirty="0"/>
              <a:t> </a:t>
            </a:r>
            <a:r>
              <a:rPr lang="en-GB" dirty="0"/>
              <a:t>– No</a:t>
            </a:r>
          </a:p>
          <a:p>
            <a:r>
              <a:rPr lang="en-GB" b="1" dirty="0">
                <a:solidFill>
                  <a:srgbClr val="00B050"/>
                </a:solidFill>
              </a:rPr>
              <a:t>Green</a:t>
            </a:r>
            <a:r>
              <a:rPr lang="en-GB" b="1" dirty="0"/>
              <a:t> </a:t>
            </a:r>
            <a:r>
              <a:rPr lang="en-GB" dirty="0"/>
              <a:t>– Yes</a:t>
            </a:r>
          </a:p>
          <a:p>
            <a:endParaRPr lang="en-GB" dirty="0"/>
          </a:p>
          <a:p>
            <a:r>
              <a:rPr lang="en-GB" dirty="0"/>
              <a:t>Be prepared to explain your reasons why!</a:t>
            </a:r>
          </a:p>
        </p:txBody>
      </p:sp>
      <p:sp>
        <p:nvSpPr>
          <p:cNvPr id="5" name="TextBox 4"/>
          <p:cNvSpPr txBox="1"/>
          <p:nvPr/>
        </p:nvSpPr>
        <p:spPr>
          <a:xfrm>
            <a:off x="0" y="5934670"/>
            <a:ext cx="5113131" cy="923330"/>
          </a:xfrm>
          <a:prstGeom prst="rect">
            <a:avLst/>
          </a:prstGeom>
          <a:noFill/>
          <a:ln w="28575">
            <a:solidFill>
              <a:schemeClr val="tx1"/>
            </a:solidFill>
          </a:ln>
        </p:spPr>
        <p:txBody>
          <a:bodyPr wrap="none" rtlCol="0">
            <a:spAutoFit/>
          </a:bodyPr>
          <a:lstStyle/>
          <a:p>
            <a:r>
              <a:rPr lang="en-GB" b="1" dirty="0"/>
              <a:t>To consider advertising at Christmas</a:t>
            </a:r>
          </a:p>
          <a:p>
            <a:r>
              <a:rPr lang="en-GB" b="1" dirty="0"/>
              <a:t>To explore examples of television advertisements</a:t>
            </a:r>
          </a:p>
          <a:p>
            <a:r>
              <a:rPr lang="en-GB" b="1" dirty="0"/>
              <a:t>To evaluate the impact of television advertisements</a:t>
            </a:r>
          </a:p>
        </p:txBody>
      </p:sp>
    </p:spTree>
    <p:extLst>
      <p:ext uri="{BB962C8B-B14F-4D97-AF65-F5344CB8AC3E}">
        <p14:creationId xmlns:p14="http://schemas.microsoft.com/office/powerpoint/2010/main" val="24608404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Learning Objectives</a:t>
            </a:r>
          </a:p>
        </p:txBody>
      </p:sp>
      <p:sp>
        <p:nvSpPr>
          <p:cNvPr id="3" name="Content Placeholder 2"/>
          <p:cNvSpPr>
            <a:spLocks noGrp="1"/>
          </p:cNvSpPr>
          <p:nvPr>
            <p:ph idx="1"/>
          </p:nvPr>
        </p:nvSpPr>
        <p:spPr/>
        <p:txBody>
          <a:bodyPr/>
          <a:lstStyle/>
          <a:p>
            <a:r>
              <a:rPr lang="en-GB" dirty="0"/>
              <a:t>To consider advertising at Christmas</a:t>
            </a:r>
          </a:p>
          <a:p>
            <a:r>
              <a:rPr lang="en-GB" dirty="0"/>
              <a:t>To explore examples of television advertisements</a:t>
            </a:r>
          </a:p>
          <a:p>
            <a:r>
              <a:rPr lang="en-GB" dirty="0"/>
              <a:t>To evaluate the impact of television advertisements</a:t>
            </a:r>
          </a:p>
        </p:txBody>
      </p:sp>
    </p:spTree>
    <p:extLst>
      <p:ext uri="{BB962C8B-B14F-4D97-AF65-F5344CB8AC3E}">
        <p14:creationId xmlns:p14="http://schemas.microsoft.com/office/powerpoint/2010/main" val="5228025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l"/>
            <a:r>
              <a:rPr lang="en-GB" dirty="0"/>
              <a:t>Christmas adverts - a long standing tradition....</a:t>
            </a:r>
          </a:p>
        </p:txBody>
      </p:sp>
      <p:sp>
        <p:nvSpPr>
          <p:cNvPr id="3" name="Content Placeholder 2"/>
          <p:cNvSpPr>
            <a:spLocks noGrp="1"/>
          </p:cNvSpPr>
          <p:nvPr>
            <p:ph idx="1"/>
          </p:nvPr>
        </p:nvSpPr>
        <p:spPr/>
        <p:txBody>
          <a:bodyPr/>
          <a:lstStyle/>
          <a:p>
            <a:pPr>
              <a:buNone/>
            </a:pPr>
            <a:r>
              <a:rPr lang="en-GB" dirty="0"/>
              <a:t>Retail companies spend lots of money on advertising, particularly at Christmas.</a:t>
            </a:r>
          </a:p>
          <a:p>
            <a:pPr>
              <a:buNone/>
            </a:pPr>
            <a:r>
              <a:rPr lang="en-GB" dirty="0"/>
              <a:t>They compete to lure their target audiences into spending money in their stores and online.</a:t>
            </a:r>
          </a:p>
        </p:txBody>
      </p:sp>
      <p:sp>
        <p:nvSpPr>
          <p:cNvPr id="4" name="TextBox 3"/>
          <p:cNvSpPr txBox="1"/>
          <p:nvPr/>
        </p:nvSpPr>
        <p:spPr>
          <a:xfrm>
            <a:off x="179512" y="5733256"/>
            <a:ext cx="5113131" cy="923330"/>
          </a:xfrm>
          <a:prstGeom prst="rect">
            <a:avLst/>
          </a:prstGeom>
          <a:noFill/>
          <a:ln w="28575">
            <a:solidFill>
              <a:schemeClr val="tx1"/>
            </a:solidFill>
          </a:ln>
        </p:spPr>
        <p:txBody>
          <a:bodyPr wrap="none" rtlCol="0">
            <a:spAutoFit/>
          </a:bodyPr>
          <a:lstStyle/>
          <a:p>
            <a:r>
              <a:rPr lang="en-GB" b="1" dirty="0"/>
              <a:t>To consider advertising at Christmas</a:t>
            </a:r>
          </a:p>
          <a:p>
            <a:r>
              <a:rPr lang="en-GB" b="1" dirty="0"/>
              <a:t>To explore examples of television advertisements</a:t>
            </a:r>
          </a:p>
          <a:p>
            <a:r>
              <a:rPr lang="en-GB" b="1" dirty="0"/>
              <a:t>To evaluate the impact of television advertisements</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Deconstructing adverts</a:t>
            </a:r>
          </a:p>
        </p:txBody>
      </p:sp>
      <p:sp>
        <p:nvSpPr>
          <p:cNvPr id="3" name="Content Placeholder 2"/>
          <p:cNvSpPr>
            <a:spLocks noGrp="1"/>
          </p:cNvSpPr>
          <p:nvPr>
            <p:ph idx="1"/>
          </p:nvPr>
        </p:nvSpPr>
        <p:spPr/>
        <p:txBody>
          <a:bodyPr/>
          <a:lstStyle/>
          <a:p>
            <a:r>
              <a:rPr lang="en-US" b="1" dirty="0"/>
              <a:t>What</a:t>
            </a:r>
            <a:r>
              <a:rPr lang="en-US" dirty="0"/>
              <a:t> is the advert trying to sell?  Many adverts are selling more than just a product – they’re selling a way of life or a personality.</a:t>
            </a:r>
          </a:p>
          <a:p>
            <a:r>
              <a:rPr lang="en-US" b="1" dirty="0"/>
              <a:t>Why </a:t>
            </a:r>
            <a:r>
              <a:rPr lang="en-US" dirty="0"/>
              <a:t>do they do this? </a:t>
            </a:r>
            <a:r>
              <a:rPr lang="en-US" b="1" dirty="0"/>
              <a:t> How </a:t>
            </a:r>
            <a:r>
              <a:rPr lang="en-US" dirty="0"/>
              <a:t>do they achieve their purpose?</a:t>
            </a:r>
          </a:p>
          <a:p>
            <a:pPr marL="0" indent="0">
              <a:buNone/>
            </a:pPr>
            <a:endParaRPr lang="en-US" dirty="0"/>
          </a:p>
          <a:p>
            <a:endParaRPr lang="en-GB" dirty="0"/>
          </a:p>
        </p:txBody>
      </p:sp>
      <p:sp>
        <p:nvSpPr>
          <p:cNvPr id="5" name="TextBox 4"/>
          <p:cNvSpPr txBox="1"/>
          <p:nvPr/>
        </p:nvSpPr>
        <p:spPr>
          <a:xfrm>
            <a:off x="179512" y="5733256"/>
            <a:ext cx="5113131" cy="923330"/>
          </a:xfrm>
          <a:prstGeom prst="rect">
            <a:avLst/>
          </a:prstGeom>
          <a:noFill/>
          <a:ln w="28575">
            <a:solidFill>
              <a:schemeClr val="tx1"/>
            </a:solidFill>
          </a:ln>
        </p:spPr>
        <p:txBody>
          <a:bodyPr wrap="none" rtlCol="0">
            <a:spAutoFit/>
          </a:bodyPr>
          <a:lstStyle/>
          <a:p>
            <a:r>
              <a:rPr lang="en-GB" b="1" dirty="0"/>
              <a:t>To consider advertising at Christmas</a:t>
            </a:r>
          </a:p>
          <a:p>
            <a:r>
              <a:rPr lang="en-GB" b="1" dirty="0"/>
              <a:t>To explore examples of television advertisements</a:t>
            </a:r>
          </a:p>
          <a:p>
            <a:r>
              <a:rPr lang="en-GB" b="1" dirty="0"/>
              <a:t>To evaluate the impact of television advertisements</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GB" dirty="0"/>
              <a:t>Image and Representation</a:t>
            </a:r>
          </a:p>
        </p:txBody>
      </p:sp>
      <p:sp>
        <p:nvSpPr>
          <p:cNvPr id="3" name="Content Placeholder 2"/>
          <p:cNvSpPr>
            <a:spLocks noGrp="1"/>
          </p:cNvSpPr>
          <p:nvPr>
            <p:ph idx="1"/>
          </p:nvPr>
        </p:nvSpPr>
        <p:spPr>
          <a:xfrm>
            <a:off x="443060" y="1628800"/>
            <a:ext cx="8229600" cy="4525963"/>
          </a:xfrm>
        </p:spPr>
        <p:txBody>
          <a:bodyPr/>
          <a:lstStyle/>
          <a:p>
            <a:r>
              <a:rPr lang="en-US" dirty="0"/>
              <a:t>Is there a </a:t>
            </a:r>
            <a:r>
              <a:rPr lang="en-US" b="1" dirty="0"/>
              <a:t>character</a:t>
            </a:r>
            <a:r>
              <a:rPr lang="en-US" dirty="0"/>
              <a:t> in the advert?  </a:t>
            </a:r>
            <a:r>
              <a:rPr lang="en-US" b="1" dirty="0"/>
              <a:t>What </a:t>
            </a:r>
            <a:r>
              <a:rPr lang="en-US" dirty="0"/>
              <a:t>type of person are they (if, indeed, they are a person)?  </a:t>
            </a:r>
          </a:p>
          <a:p>
            <a:r>
              <a:rPr lang="en-US" dirty="0"/>
              <a:t>What is your </a:t>
            </a:r>
            <a:r>
              <a:rPr lang="en-US" b="1" dirty="0"/>
              <a:t>emotional </a:t>
            </a:r>
            <a:r>
              <a:rPr lang="en-US" dirty="0"/>
              <a:t>response to them?  </a:t>
            </a:r>
            <a:r>
              <a:rPr lang="en-US" b="1" dirty="0"/>
              <a:t>How</a:t>
            </a:r>
            <a:r>
              <a:rPr lang="en-US" dirty="0"/>
              <a:t> are they dressed? </a:t>
            </a:r>
          </a:p>
          <a:p>
            <a:r>
              <a:rPr lang="en-US" dirty="0"/>
              <a:t> </a:t>
            </a:r>
            <a:r>
              <a:rPr lang="en-US" b="1" dirty="0"/>
              <a:t>What</a:t>
            </a:r>
            <a:r>
              <a:rPr lang="en-US" dirty="0"/>
              <a:t> sort of lifestyle do they represent?  Would you like to be the person?  </a:t>
            </a:r>
            <a:r>
              <a:rPr lang="en-US" b="1" dirty="0"/>
              <a:t>Why </a:t>
            </a:r>
            <a:r>
              <a:rPr lang="en-US" dirty="0"/>
              <a:t>or </a:t>
            </a:r>
            <a:r>
              <a:rPr lang="en-US" b="1" dirty="0"/>
              <a:t>why not? </a:t>
            </a:r>
          </a:p>
          <a:p>
            <a:endParaRPr lang="en-GB"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grpId="0"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p:txBody>
          <a:bodyPr>
            <a:normAutofit fontScale="90000"/>
          </a:bodyPr>
          <a:lstStyle/>
          <a:p>
            <a:pPr eaLnBrk="1" hangingPunct="1"/>
            <a:r>
              <a:rPr lang="en-US" dirty="0"/>
              <a:t>Image and Representation </a:t>
            </a:r>
            <a:br>
              <a:rPr lang="en-US" dirty="0"/>
            </a:br>
            <a:r>
              <a:rPr lang="en-US" dirty="0"/>
              <a:t>continued…</a:t>
            </a:r>
          </a:p>
        </p:txBody>
      </p:sp>
      <p:sp>
        <p:nvSpPr>
          <p:cNvPr id="21507" name="Content Placeholder 2"/>
          <p:cNvSpPr>
            <a:spLocks noGrp="1"/>
          </p:cNvSpPr>
          <p:nvPr>
            <p:ph idx="1"/>
          </p:nvPr>
        </p:nvSpPr>
        <p:spPr/>
        <p:txBody>
          <a:bodyPr>
            <a:normAutofit lnSpcReduction="10000"/>
          </a:bodyPr>
          <a:lstStyle/>
          <a:p>
            <a:pPr eaLnBrk="1" hangingPunct="1"/>
            <a:r>
              <a:rPr lang="en-US" b="1" dirty="0"/>
              <a:t>Where </a:t>
            </a:r>
            <a:r>
              <a:rPr lang="en-US" dirty="0"/>
              <a:t>is the advert set?  </a:t>
            </a:r>
            <a:r>
              <a:rPr lang="en-US" b="1" dirty="0"/>
              <a:t>What</a:t>
            </a:r>
            <a:r>
              <a:rPr lang="en-US" dirty="0"/>
              <a:t> do you think the purpose of this setting is?  Does it suggest a particular lifestyle? </a:t>
            </a:r>
          </a:p>
          <a:p>
            <a:pPr eaLnBrk="1" hangingPunct="1"/>
            <a:r>
              <a:rPr lang="en-US" b="1" dirty="0"/>
              <a:t> What </a:t>
            </a:r>
            <a:r>
              <a:rPr lang="en-US" dirty="0"/>
              <a:t>is in the background?  </a:t>
            </a:r>
            <a:r>
              <a:rPr lang="en-US" b="1" dirty="0"/>
              <a:t>What</a:t>
            </a:r>
            <a:r>
              <a:rPr lang="en-US" dirty="0"/>
              <a:t> does this make you think of/about? </a:t>
            </a:r>
          </a:p>
          <a:p>
            <a:pPr eaLnBrk="1" hangingPunct="1"/>
            <a:r>
              <a:rPr lang="en-US" dirty="0"/>
              <a:t> </a:t>
            </a:r>
            <a:r>
              <a:rPr lang="en-US" b="1" dirty="0"/>
              <a:t>When and where?  </a:t>
            </a:r>
            <a:r>
              <a:rPr lang="en-US" dirty="0"/>
              <a:t>Can you identify the decade/country/area in which the advert is set – what do you know about it?  What images are associated with it?</a:t>
            </a:r>
            <a:r>
              <a:rPr lang="en-US" b="1" dirty="0"/>
              <a:t> </a:t>
            </a:r>
            <a:endParaRPr lang="en-US" dirty="0"/>
          </a:p>
          <a:p>
            <a:pPr eaLnBrk="1" hangingPunct="1"/>
            <a:endParaRPr lang="en-US" dirty="0"/>
          </a:p>
        </p:txBody>
      </p:sp>
    </p:spTree>
  </p:cSld>
  <p:clrMapOvr>
    <a:masterClrMapping/>
  </p:clrMapOvr>
  <p:transition spd="med">
    <p:dissolv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Purpose</a:t>
            </a:r>
          </a:p>
        </p:txBody>
      </p:sp>
      <p:sp>
        <p:nvSpPr>
          <p:cNvPr id="3" name="Content Placeholder 2"/>
          <p:cNvSpPr>
            <a:spLocks noGrp="1"/>
          </p:cNvSpPr>
          <p:nvPr>
            <p:ph idx="1"/>
          </p:nvPr>
        </p:nvSpPr>
        <p:spPr/>
        <p:txBody>
          <a:bodyPr/>
          <a:lstStyle/>
          <a:p>
            <a:r>
              <a:rPr lang="en-US" dirty="0"/>
              <a:t> </a:t>
            </a:r>
            <a:r>
              <a:rPr lang="en-US" b="1" dirty="0"/>
              <a:t>What </a:t>
            </a:r>
            <a:r>
              <a:rPr lang="en-US" dirty="0"/>
              <a:t>is the overall message behind the advert?  </a:t>
            </a:r>
            <a:r>
              <a:rPr lang="en-US" b="1" dirty="0"/>
              <a:t>What</a:t>
            </a:r>
            <a:r>
              <a:rPr lang="en-US" dirty="0"/>
              <a:t> do the advertisers want the audience to believe?  Do they achieve this?  </a:t>
            </a:r>
            <a:r>
              <a:rPr lang="en-US" b="1" dirty="0"/>
              <a:t>How? </a:t>
            </a:r>
            <a:endParaRPr lang="en-GB" b="1"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Appeal - audience</a:t>
            </a:r>
          </a:p>
        </p:txBody>
      </p:sp>
      <p:sp>
        <p:nvSpPr>
          <p:cNvPr id="3" name="Content Placeholder 2"/>
          <p:cNvSpPr>
            <a:spLocks noGrp="1"/>
          </p:cNvSpPr>
          <p:nvPr>
            <p:ph idx="1"/>
          </p:nvPr>
        </p:nvSpPr>
        <p:spPr/>
        <p:txBody>
          <a:bodyPr/>
          <a:lstStyle/>
          <a:p>
            <a:r>
              <a:rPr lang="en-US" dirty="0"/>
              <a:t>To whom would the advert appeal?  Consider age, sex, financial status, type of job, level of education.   </a:t>
            </a:r>
          </a:p>
          <a:p>
            <a:r>
              <a:rPr lang="en-US" dirty="0"/>
              <a:t> What desires or concerns might the target audience have about themselves or their lives?</a:t>
            </a:r>
            <a:endParaRPr lang="en-US" dirty="0">
              <a:latin typeface="Calibri" charset="0"/>
            </a:endParaRPr>
          </a:p>
          <a:p>
            <a:endParaRPr lang="en-GB"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GB" dirty="0"/>
          </a:p>
        </p:txBody>
      </p:sp>
      <p:sp>
        <p:nvSpPr>
          <p:cNvPr id="3" name="Content Placeholder 2"/>
          <p:cNvSpPr>
            <a:spLocks noGrp="1"/>
          </p:cNvSpPr>
          <p:nvPr>
            <p:ph idx="1"/>
          </p:nvPr>
        </p:nvSpPr>
        <p:spPr>
          <a:xfrm>
            <a:off x="457200" y="1600201"/>
            <a:ext cx="8229600" cy="3556992"/>
          </a:xfrm>
        </p:spPr>
        <p:txBody>
          <a:bodyPr>
            <a:normAutofit fontScale="92500" lnSpcReduction="20000"/>
          </a:bodyPr>
          <a:lstStyle/>
          <a:p>
            <a:pPr>
              <a:buNone/>
            </a:pPr>
            <a:r>
              <a:rPr lang="en-GB" dirty="0"/>
              <a:t>In 2014, these were two of the most notable Christmas adverts</a:t>
            </a:r>
          </a:p>
          <a:p>
            <a:pPr>
              <a:buNone/>
            </a:pPr>
            <a:endParaRPr lang="en-GB" dirty="0"/>
          </a:p>
          <a:p>
            <a:pPr>
              <a:buNone/>
            </a:pPr>
            <a:r>
              <a:rPr lang="en-GB" dirty="0">
                <a:hlinkClick r:id="rId3"/>
              </a:rPr>
              <a:t>John Lewis</a:t>
            </a:r>
            <a:endParaRPr lang="en-GB" dirty="0"/>
          </a:p>
          <a:p>
            <a:pPr>
              <a:buNone/>
            </a:pPr>
            <a:r>
              <a:rPr lang="en-GB" dirty="0">
                <a:hlinkClick r:id="rId4"/>
              </a:rPr>
              <a:t>Sainsbury’s</a:t>
            </a:r>
            <a:endParaRPr lang="en-GB" dirty="0"/>
          </a:p>
          <a:p>
            <a:pPr>
              <a:buNone/>
            </a:pPr>
            <a:endParaRPr lang="en-GB" dirty="0"/>
          </a:p>
          <a:p>
            <a:pPr>
              <a:buNone/>
            </a:pPr>
            <a:r>
              <a:rPr lang="en-GB" dirty="0"/>
              <a:t>What are your reactions to these two very different advertisements?</a:t>
            </a:r>
          </a:p>
          <a:p>
            <a:pPr>
              <a:buNone/>
            </a:pPr>
            <a:endParaRPr lang="en-GB" dirty="0"/>
          </a:p>
        </p:txBody>
      </p:sp>
      <p:sp>
        <p:nvSpPr>
          <p:cNvPr id="4" name="TextBox 3"/>
          <p:cNvSpPr txBox="1"/>
          <p:nvPr/>
        </p:nvSpPr>
        <p:spPr>
          <a:xfrm>
            <a:off x="179512" y="5733256"/>
            <a:ext cx="5113131" cy="923330"/>
          </a:xfrm>
          <a:prstGeom prst="rect">
            <a:avLst/>
          </a:prstGeom>
          <a:noFill/>
          <a:ln w="28575">
            <a:solidFill>
              <a:schemeClr val="tx1"/>
            </a:solidFill>
          </a:ln>
        </p:spPr>
        <p:txBody>
          <a:bodyPr wrap="none" rtlCol="0">
            <a:spAutoFit/>
          </a:bodyPr>
          <a:lstStyle/>
          <a:p>
            <a:r>
              <a:rPr lang="en-GB" b="1" dirty="0"/>
              <a:t>To consider advertising at Christmas</a:t>
            </a:r>
          </a:p>
          <a:p>
            <a:r>
              <a:rPr lang="en-GB" b="1" dirty="0"/>
              <a:t>To explore examples of television advertisements</a:t>
            </a:r>
          </a:p>
          <a:p>
            <a:r>
              <a:rPr lang="en-GB" b="1" dirty="0"/>
              <a:t>To evaluate the impact of television advertisements</a:t>
            </a:r>
          </a:p>
        </p:txBody>
      </p:sp>
    </p:spTree>
  </p:cSld>
  <p:clrMapOvr>
    <a:masterClrMapping/>
  </p:clrMapOvr>
</p:sld>
</file>

<file path=ppt/theme/theme1.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161</TotalTime>
  <Words>1323</Words>
  <Application>Microsoft Office PowerPoint</Application>
  <PresentationFormat>On-screen Show (4:3)</PresentationFormat>
  <Paragraphs>147</Paragraphs>
  <Slides>19</Slides>
  <Notes>9</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19</vt:i4>
      </vt:variant>
    </vt:vector>
  </HeadingPairs>
  <TitlesOfParts>
    <vt:vector size="22" baseType="lpstr">
      <vt:lpstr>Arial</vt:lpstr>
      <vt:lpstr>Calibri</vt:lpstr>
      <vt:lpstr>1_Office Theme</vt:lpstr>
      <vt:lpstr>Black Friday – our inheritance  from the USA.  Discuss in pairs</vt:lpstr>
      <vt:lpstr>Learning Objectives</vt:lpstr>
      <vt:lpstr>Christmas adverts - a long standing tradition....</vt:lpstr>
      <vt:lpstr>Deconstructing adverts</vt:lpstr>
      <vt:lpstr>Image and Representation</vt:lpstr>
      <vt:lpstr>Image and Representation  continued…</vt:lpstr>
      <vt:lpstr>Purpose</vt:lpstr>
      <vt:lpstr>Appeal - audience</vt:lpstr>
      <vt:lpstr>PowerPoint Presentation</vt:lpstr>
      <vt:lpstr>What did Charlie Brooker  say?</vt:lpstr>
      <vt:lpstr>This year - as you watch these advertisements, think about the message they are presenting.</vt:lpstr>
      <vt:lpstr>Discuss</vt:lpstr>
      <vt:lpstr>Taking it further...a media exploration</vt:lpstr>
      <vt:lpstr>Image and Representation</vt:lpstr>
      <vt:lpstr>Purpose and Audience</vt:lpstr>
      <vt:lpstr>Writing it up - evaluation</vt:lpstr>
      <vt:lpstr>WaGOLL</vt:lpstr>
      <vt:lpstr>Peer Assess</vt:lpstr>
      <vt:lpstr>Finally...thinking critically</vt:lpstr>
    </vt:vector>
  </TitlesOfParts>
  <Company>RM</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Black Friday – our inheritance  from the USA…</dc:title>
  <dc:creator>CarolynHarvery</dc:creator>
  <cp:lastModifiedBy>cfharvey64@outlook.com</cp:lastModifiedBy>
  <cp:revision>10</cp:revision>
  <dcterms:created xsi:type="dcterms:W3CDTF">2018-12-02T17:15:05Z</dcterms:created>
  <dcterms:modified xsi:type="dcterms:W3CDTF">2020-05-23T15:40:09Z</dcterms:modified>
</cp:coreProperties>
</file>